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83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1" r:id="rId26"/>
    <p:sldId id="282" r:id="rId27"/>
    <p:sldId id="280" r:id="rId28"/>
    <p:sldId id="279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7"/>
  </p:normalViewPr>
  <p:slideViewPr>
    <p:cSldViewPr snapToGrid="0" snapToObjects="1">
      <p:cViewPr varScale="1">
        <p:scale>
          <a:sx n="60" d="100"/>
          <a:sy n="60" d="100"/>
        </p:scale>
        <p:origin x="884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27EB84-1609-7446-85EF-244DDB5F3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B6800CD-1DB8-5940-8657-6883A43142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8A081F-70A0-E448-982F-CF47D8ED1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B70-C9D2-ED41-911A-B715393802B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402F08-8D9C-2647-ABB4-1DD4BCDB5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84F15A-BAD0-A74A-BF4C-EEDA97B8E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1DEA-7FE9-2640-AC8C-587912B0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3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2056E7-3E79-6043-90C1-BCFC3BAB2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9E1817-143B-B540-9EA1-750EE09B7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13770D-E6DB-224A-8AC0-A1B767181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B70-C9D2-ED41-911A-B715393802B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296A73-67D4-CE4B-AB4A-4B044BBD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93E2DB-3CA7-3D46-8555-C98BA0BF4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1DEA-7FE9-2640-AC8C-587912B0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10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7B44AAF-55C9-1748-892B-932807C921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FFB4E0-7FA0-E347-8C99-FE55F2637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766AAC-D968-B64C-ADC9-049927002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B70-C9D2-ED41-911A-B715393802B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215A55-642B-5348-80B7-BD0C9C339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C8E3E1-5683-F449-88BE-19C0F00B1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1DEA-7FE9-2640-AC8C-587912B0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90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0BD935-92D6-F94A-8966-FE578DF35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8B715-9412-854D-B9E1-7B3149601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787024-906E-084B-9680-F1BDA6A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B70-C9D2-ED41-911A-B715393802B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D43B1E-8C1B-D14A-A1ED-6E3292DB8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75ED66-28AA-6148-A510-34B58EC0A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1DEA-7FE9-2640-AC8C-587912B0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91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798055-B43E-9A44-9B8B-6E79327ED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698C31-EB80-0548-908A-277A77C53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A722D4-9E97-0B45-A785-5041A631E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B70-C9D2-ED41-911A-B715393802B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A1DDCF-FBC7-554C-9661-1A19C2279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FB43A5-0C3F-D645-880B-A5A32B0DF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1DEA-7FE9-2640-AC8C-587912B0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03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EB59DD-887B-B44A-B2BC-66B04011B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18CFF9-1375-174A-993E-A9F4B0D316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459E75D-E126-5446-A86A-40F5F8624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458AB0-2B58-EB4F-B022-00E999CE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B70-C9D2-ED41-911A-B715393802B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C43B2D-47C1-DF44-9130-1BA921B4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A4ECD3-F40C-4647-92ED-88EBD80E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1DEA-7FE9-2640-AC8C-587912B0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979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612E19-4745-6C4C-BEE3-DFBC7F646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BC1B95-F584-9646-AB0A-E500209C4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DF0DDB7-5475-2A45-A6E8-C85AB57C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EDBB62-7C94-F44A-AE3B-A6B1D9C264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AEAD862-46CC-2B44-BB45-F04DF1C60A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DD9FB6B-5C61-B34E-8D8D-6ADE17F65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B70-C9D2-ED41-911A-B715393802B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89DD7D9-A6E3-9F46-B413-3BFD1F17B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0C60C53-8427-3744-B8D4-5DC9A2D5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1DEA-7FE9-2640-AC8C-587912B0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17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0D9ED0-9967-A74E-8A22-0D227622D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24ED651-A18B-FE41-834B-7C40F3A66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B70-C9D2-ED41-911A-B715393802B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28B84B6-1D09-C749-A092-D8F41E125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EEB7A54-CFDA-594A-BD2A-7ED01E35F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1DEA-7FE9-2640-AC8C-587912B0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80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1A7DE88-CE9E-A743-8C47-866D83A2D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B70-C9D2-ED41-911A-B715393802B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654C24A-63E0-8E4F-A781-643E23F0E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A723F85-CCD1-4648-8C95-0AAF8CF21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1DEA-7FE9-2640-AC8C-587912B0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91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7B4F8-220B-4443-931F-7F2C26E21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EEBD4B-D914-1146-93B7-04FA3676E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F8515CD-C60F-8346-8F1F-18A60A7D0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E6429B-A97E-8540-BEBD-38FF0F59A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B70-C9D2-ED41-911A-B715393802B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58167F-E2AE-B147-84BE-626EB1700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C0F400-5782-2E49-A523-73F365F4D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1DEA-7FE9-2640-AC8C-587912B0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2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9F94A7-E621-A147-93C5-1CE198313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6B223DD-565D-A34B-8D20-478B481621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4ABBFE-6296-8645-A41D-E4FB6C565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324837-29BB-5244-9C5F-5B29BBB7B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8B70-C9D2-ED41-911A-B715393802B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CADC7D-780C-5847-8D96-8DC07FC55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B1FB5C-B8EF-374A-A7AC-1DFA30FF2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A1DEA-7FE9-2640-AC8C-587912B0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07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F1A836-6265-F547-8274-45C0BD4F7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72BCDD-9803-1444-AD7F-6FF5DA8D2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4FD914-C3B3-A544-9C7B-376DAC81FF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C8B70-C9D2-ED41-911A-B715393802B7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D84598-5ACC-BA4D-8F32-449F5A3FF9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0290D8-107E-604C-A5EE-7442B8EAE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A1DEA-7FE9-2640-AC8C-587912B00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12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E61917F-D7DF-6C4D-A146-426843CD5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365125"/>
            <a:ext cx="10307053" cy="587926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ru-RU">
                <a:latin typeface="Times" pitchFamily="2" charset="0"/>
              </a:rPr>
            </a:br>
            <a:br>
              <a:rPr lang="ru-RU">
                <a:latin typeface="Times" pitchFamily="2" charset="0"/>
              </a:rPr>
            </a:br>
            <a:r>
              <a:rPr lang="ru-RU">
                <a:latin typeface="Times" pitchFamily="2" charset="0"/>
              </a:rPr>
              <a:t>Тема </a:t>
            </a:r>
            <a:r>
              <a:rPr lang="ru-RU" dirty="0">
                <a:latin typeface="Times" pitchFamily="2" charset="0"/>
              </a:rPr>
              <a:t>выступления</a:t>
            </a:r>
            <a:r>
              <a:rPr lang="ru-RU" b="1">
                <a:latin typeface="Times" pitchFamily="2" charset="0"/>
              </a:rPr>
              <a:t>: </a:t>
            </a:r>
            <a:br>
              <a:rPr lang="en-US" b="1" dirty="0">
                <a:latin typeface="Times" pitchFamily="2" charset="0"/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" pitchFamily="2" charset="0"/>
              </a:rPr>
              <a:t>«Правовой статус и функции научных организаций по изучению Арктики и их взаимодействие с Советским государством в 1920-1930 -х годах». 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" pitchFamily="2" charset="0"/>
              </a:rPr>
            </a:b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" pitchFamily="2" charset="0"/>
              </a:rPr>
            </a:b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" pitchFamily="2" charset="0"/>
              </a:rPr>
            </a:br>
            <a:r>
              <a:rPr lang="ru-RU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при финансовой поддержке РФФИ </a:t>
            </a:r>
            <a:br>
              <a:rPr lang="ru-RU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ru-RU" altLang="zh-CN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в рамках научного проекта «Правовая политика Советского государства в сфере развития науки» (исследовательский проект № 21-011-43026)</a:t>
            </a:r>
            <a:br>
              <a:rPr lang="ru-RU" altLang="zh-CN" sz="4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429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61C3634-CA6B-334E-958D-982678C84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004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>
                <a:latin typeface="Times" pitchFamily="2" charset="0"/>
              </a:rPr>
              <a:t>Якутская комплексная экспедиция </a:t>
            </a:r>
            <a:br>
              <a:rPr lang="ru-RU" sz="2800" b="1" dirty="0">
                <a:latin typeface="Times" pitchFamily="2" charset="0"/>
              </a:rPr>
            </a:br>
            <a:r>
              <a:rPr lang="ru-RU" sz="2800" b="1" dirty="0">
                <a:latin typeface="Times" pitchFamily="2" charset="0"/>
              </a:rPr>
              <a:t>Академии Наук 1925-1930 </a:t>
            </a:r>
            <a:r>
              <a:rPr lang="ru-RU" sz="2800" b="1" dirty="0" err="1">
                <a:latin typeface="Times" pitchFamily="2" charset="0"/>
              </a:rPr>
              <a:t>г.г</a:t>
            </a:r>
            <a:r>
              <a:rPr lang="ru-RU" sz="2800" b="1" dirty="0">
                <a:latin typeface="Times" pitchFamily="2" charset="0"/>
              </a:rPr>
              <a:t>.</a:t>
            </a:r>
            <a:br>
              <a:rPr lang="ru-RU" sz="2800" dirty="0">
                <a:latin typeface="Times" pitchFamily="2" charset="0"/>
              </a:rPr>
            </a:br>
            <a:endParaRPr lang="ru-RU" sz="2800" dirty="0">
              <a:latin typeface="Times" pitchFamily="2" charset="0"/>
            </a:endParaRP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EBCCDFE7-26F3-5743-9DD2-9D09B60D74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98821"/>
            <a:ext cx="9144000" cy="362150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>
                <a:latin typeface="Times" pitchFamily="2" charset="0"/>
              </a:rPr>
              <a:t>Основными направлениями для научного изучения территории республики в то время были: </a:t>
            </a:r>
          </a:p>
          <a:p>
            <a:pPr marL="457200" indent="-457200">
              <a:buAutoNum type="arabicParenR"/>
            </a:pPr>
            <a:r>
              <a:rPr lang="ru-RU" dirty="0">
                <a:latin typeface="Times" pitchFamily="2" charset="0"/>
              </a:rPr>
              <a:t>смертность и прирост населения; </a:t>
            </a:r>
          </a:p>
          <a:p>
            <a:pPr marL="457200" indent="-457200">
              <a:buAutoNum type="arabicParenR"/>
            </a:pPr>
            <a:r>
              <a:rPr lang="ru-RU" dirty="0">
                <a:latin typeface="Times" pitchFamily="2" charset="0"/>
              </a:rPr>
              <a:t>скотоводство, включая собаководство и оленеводство; </a:t>
            </a:r>
          </a:p>
          <a:p>
            <a:pPr marL="457200" indent="-457200">
              <a:buAutoNum type="arabicParenR"/>
            </a:pPr>
            <a:r>
              <a:rPr lang="ru-RU" dirty="0">
                <a:latin typeface="Times" pitchFamily="2" charset="0"/>
              </a:rPr>
              <a:t>земледелие; </a:t>
            </a:r>
          </a:p>
          <a:p>
            <a:pPr marL="457200" indent="-457200">
              <a:buAutoNum type="arabicParenR"/>
            </a:pPr>
            <a:r>
              <a:rPr lang="ru-RU" dirty="0">
                <a:latin typeface="Times" pitchFamily="2" charset="0"/>
              </a:rPr>
              <a:t>пушной и рыбный промыслы; </a:t>
            </a:r>
          </a:p>
          <a:p>
            <a:pPr marL="457200" indent="-457200">
              <a:buAutoNum type="arabicParenR"/>
            </a:pPr>
            <a:r>
              <a:rPr lang="ru-RU" dirty="0">
                <a:latin typeface="Times" pitchFamily="2" charset="0"/>
              </a:rPr>
              <a:t>кустарная промышленность</a:t>
            </a:r>
          </a:p>
        </p:txBody>
      </p:sp>
    </p:spTree>
    <p:extLst>
      <p:ext uri="{BB962C8B-B14F-4D97-AF65-F5344CB8AC3E}">
        <p14:creationId xmlns:p14="http://schemas.microsoft.com/office/powerpoint/2010/main" val="3240347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592833-2AD9-8746-86AA-58DB45C45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ru-RU" b="1" dirty="0">
                <a:latin typeface="Times" pitchFamily="2" charset="0"/>
              </a:rPr>
            </a:br>
            <a:br>
              <a:rPr lang="ru-RU" b="1" dirty="0">
                <a:latin typeface="Times" pitchFamily="2" charset="0"/>
              </a:rPr>
            </a:br>
            <a:r>
              <a:rPr lang="ru-RU" sz="4400" b="1" dirty="0">
                <a:latin typeface="Times" pitchFamily="2" charset="0"/>
              </a:rPr>
              <a:t>Ассоциация научных учреждений по изучению северных морей</a:t>
            </a:r>
            <a:br>
              <a:rPr lang="ru-RU" dirty="0">
                <a:latin typeface="Times" pitchFamily="2" charset="0"/>
              </a:rPr>
            </a:br>
            <a:endParaRPr lang="ru-RU" dirty="0">
              <a:latin typeface="Times" pitchFamily="2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B1E18F-85C9-2A48-969F-C369B1708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3200" dirty="0">
                <a:latin typeface="Times" pitchFamily="2" charset="0"/>
              </a:rPr>
              <a:t>Главный организатор – Н.М. </a:t>
            </a:r>
            <a:r>
              <a:rPr lang="ru-RU" sz="3200" dirty="0" err="1">
                <a:latin typeface="Times" pitchFamily="2" charset="0"/>
              </a:rPr>
              <a:t>Книпович</a:t>
            </a:r>
            <a:endParaRPr lang="ru-RU" sz="3200" dirty="0">
              <a:latin typeface="Times" pitchFamily="2" charset="0"/>
            </a:endParaRPr>
          </a:p>
          <a:p>
            <a:r>
              <a:rPr lang="ru-RU" sz="3200" dirty="0">
                <a:latin typeface="Times" pitchFamily="2" charset="0"/>
              </a:rPr>
              <a:t>Проект Устава в июле 1928 года был создан Подготовительной комиссией при СНК СССР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51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0A47EC5-2951-E248-BEBF-574C7DE478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82055"/>
            <a:ext cx="9336505" cy="1660358"/>
          </a:xfrm>
          <a:solidFill>
            <a:schemeClr val="accent2"/>
          </a:solidFill>
        </p:spPr>
        <p:txBody>
          <a:bodyPr>
            <a:noAutofit/>
          </a:bodyPr>
          <a:lstStyle/>
          <a:p>
            <a:br>
              <a:rPr lang="ru-RU" sz="3200" dirty="0">
                <a:latin typeface="Times" pitchFamily="2" charset="0"/>
              </a:rPr>
            </a:br>
            <a:br>
              <a:rPr lang="ru-RU" sz="3200" dirty="0">
                <a:latin typeface="Times" pitchFamily="2" charset="0"/>
              </a:rPr>
            </a:br>
            <a:br>
              <a:rPr lang="ru-RU" sz="3200" dirty="0">
                <a:latin typeface="Times" pitchFamily="2" charset="0"/>
              </a:rPr>
            </a:br>
            <a:br>
              <a:rPr lang="ru-RU" sz="3200" dirty="0">
                <a:latin typeface="Times" pitchFamily="2" charset="0"/>
              </a:rPr>
            </a:br>
            <a:br>
              <a:rPr lang="ru-RU" sz="3200" dirty="0">
                <a:latin typeface="Times" pitchFamily="2" charset="0"/>
              </a:rPr>
            </a:br>
            <a:r>
              <a:rPr lang="ru-RU" sz="2800" b="1" dirty="0">
                <a:latin typeface="Times" pitchFamily="2" charset="0"/>
              </a:rPr>
              <a:t>Устав Ассоциации научных учреждений по исследованию северных морей </a:t>
            </a:r>
            <a:br>
              <a:rPr lang="ru-RU" sz="2800" b="1" dirty="0">
                <a:latin typeface="Times" pitchFamily="2" charset="0"/>
              </a:rPr>
            </a:br>
            <a:r>
              <a:rPr lang="ru-RU" sz="2800" b="1" dirty="0">
                <a:latin typeface="Times" pitchFamily="2" charset="0"/>
              </a:rPr>
              <a:t>(ЦГАНТД СПб. ф. Р-369, оп. 11, д. 29. л. 3)</a:t>
            </a:r>
            <a:br>
              <a:rPr lang="ru-RU" sz="2800" b="1" dirty="0">
                <a:latin typeface="Times" pitchFamily="2" charset="0"/>
              </a:rPr>
            </a:br>
            <a:endParaRPr lang="ru-RU" sz="2800" b="1" dirty="0">
              <a:latin typeface="Times" pitchFamily="2" charset="0"/>
            </a:endParaRP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C605CB59-FE33-5441-9E4E-BB288628C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18347"/>
            <a:ext cx="9336504" cy="365759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3200" dirty="0">
                <a:latin typeface="Times" pitchFamily="2" charset="0"/>
              </a:rPr>
              <a:t>1. Ассоциация научных учреждений по исследованию северных морей имеет своей целью согласование и планирование научных и научно-промысловых работ отдельных учреждений, входящих в Ассоциацию, как в оперативном, так и в методологическом отношении, и согласование их с запросами правительственных и хозяйственных организаций.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209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73749-7B8B-A446-9520-29AF3DBC8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022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b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" pitchFamily="2" charset="0"/>
              </a:rPr>
            </a:b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" pitchFamily="2" charset="0"/>
              </a:rPr>
              <a:t>Устав Ассоциации научных учреждений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" pitchFamily="2" charset="0"/>
              </a:rPr>
              <a:t>по исследованию северных морей</a:t>
            </a:r>
            <a:br>
              <a:rPr lang="ru-RU" sz="2800" dirty="0">
                <a:latin typeface="Times" pitchFamily="2" charset="0"/>
              </a:rPr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25894B-1EB6-E741-9B6E-BE016F09B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347"/>
            <a:ext cx="10515600" cy="490161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sz="3400" dirty="0">
                <a:latin typeface="Times" pitchFamily="2" charset="0"/>
              </a:rPr>
              <a:t>2. В состав ассоциации входят следующие учреждения:</a:t>
            </a:r>
          </a:p>
          <a:p>
            <a:r>
              <a:rPr lang="ru-RU" sz="3400" dirty="0">
                <a:latin typeface="Times" pitchFamily="2" charset="0"/>
              </a:rPr>
              <a:t>1) Академия наук, </a:t>
            </a:r>
          </a:p>
          <a:p>
            <a:r>
              <a:rPr lang="ru-RU" sz="3400" dirty="0">
                <a:latin typeface="Times" pitchFamily="2" charset="0"/>
              </a:rPr>
              <a:t>2) Главное гидрографическое учреждение,</a:t>
            </a:r>
          </a:p>
          <a:p>
            <a:r>
              <a:rPr lang="ru-RU" sz="3400" dirty="0">
                <a:latin typeface="Times" pitchFamily="2" charset="0"/>
              </a:rPr>
              <a:t>3) Главная геофизическая обсерватория,</a:t>
            </a:r>
          </a:p>
          <a:p>
            <a:r>
              <a:rPr lang="ru-RU" sz="3400" dirty="0">
                <a:latin typeface="Times" pitchFamily="2" charset="0"/>
              </a:rPr>
              <a:t>4) Географическое общество,</a:t>
            </a:r>
          </a:p>
          <a:p>
            <a:r>
              <a:rPr lang="ru-RU" sz="3400" dirty="0">
                <a:latin typeface="Times" pitchFamily="2" charset="0"/>
              </a:rPr>
              <a:t>5) Морской научный институт,</a:t>
            </a:r>
          </a:p>
          <a:p>
            <a:r>
              <a:rPr lang="ru-RU" sz="3400" dirty="0">
                <a:latin typeface="Times" pitchFamily="2" charset="0"/>
              </a:rPr>
              <a:t>6) Государственный гидрологический институт,</a:t>
            </a:r>
          </a:p>
          <a:p>
            <a:r>
              <a:rPr lang="ru-RU" sz="3400" dirty="0">
                <a:latin typeface="Times" pitchFamily="2" charset="0"/>
              </a:rPr>
              <a:t>7) Мурманская биологическая станция,</a:t>
            </a:r>
          </a:p>
          <a:p>
            <a:r>
              <a:rPr lang="ru-RU" sz="3400" dirty="0">
                <a:latin typeface="Times" pitchFamily="2" charset="0"/>
              </a:rPr>
              <a:t>8) Институт изучения Севера,</a:t>
            </a:r>
          </a:p>
          <a:p>
            <a:r>
              <a:rPr lang="ru-RU" sz="3400" dirty="0">
                <a:latin typeface="Times" pitchFamily="2" charset="0"/>
              </a:rPr>
              <a:t>9) Институт рыбного хозяйства,</a:t>
            </a:r>
          </a:p>
          <a:p>
            <a:r>
              <a:rPr lang="ru-RU" sz="3400" dirty="0">
                <a:latin typeface="Times" pitchFamily="2" charset="0"/>
              </a:rPr>
              <a:t>10)  Отдел прикладной ихтиологии Государственного института опытной Агрономии.</a:t>
            </a:r>
          </a:p>
          <a:p>
            <a:r>
              <a:rPr lang="ru-RU" sz="3400" dirty="0">
                <a:latin typeface="Times" pitchFamily="2" charset="0"/>
              </a:rPr>
              <a:t>Ассоциация состояла в ведении Отдела научных учреждений при СНК РСФСР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032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FF4178-60ED-434F-A633-FAA7B9E18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288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br>
              <a:rPr lang="ru-RU" sz="3600" b="1" dirty="0">
                <a:latin typeface="Times" pitchFamily="2" charset="0"/>
              </a:rPr>
            </a:br>
            <a:r>
              <a:rPr lang="ru-RU" sz="3600" b="1" dirty="0">
                <a:latin typeface="Times" pitchFamily="2" charset="0"/>
              </a:rPr>
              <a:t>Советские институты – </a:t>
            </a:r>
            <a:br>
              <a:rPr lang="ru-RU" sz="3600" b="1" dirty="0">
                <a:latin typeface="Times" pitchFamily="2" charset="0"/>
              </a:rPr>
            </a:br>
            <a:r>
              <a:rPr lang="ru-RU" sz="3600" b="1" i="1" dirty="0" err="1">
                <a:latin typeface="Times" pitchFamily="2" charset="0"/>
              </a:rPr>
              <a:t>Плавморнин</a:t>
            </a:r>
            <a:br>
              <a:rPr lang="ru-RU" dirty="0">
                <a:latin typeface="Times" pitchFamily="2" charset="0"/>
              </a:rPr>
            </a:br>
            <a:endParaRPr lang="ru-RU" dirty="0">
              <a:latin typeface="Times" pitchFamily="2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831C25-EC6E-7B40-97E5-A5BCFEED6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" pitchFamily="2" charset="0"/>
              </a:rPr>
              <a:t>«В целях всестороннего и планомерного исследования Северных морей, их островов, побережий, имеющих в настоящее время государственно-важное значение, учредить при Народном комиссариате просвещения Плавучий морской научный институт с отделениями: биологическим, гидрологическим, метеорологическим и </a:t>
            </a:r>
            <a:r>
              <a:rPr lang="ru-RU" dirty="0" err="1">
                <a:latin typeface="Times" pitchFamily="2" charset="0"/>
              </a:rPr>
              <a:t>геологическо</a:t>
            </a:r>
            <a:r>
              <a:rPr lang="ru-RU" dirty="0">
                <a:latin typeface="Times" pitchFamily="2" charset="0"/>
              </a:rPr>
              <a:t>-минералогическим. Районом деятельности Института определить Северный Ледовитый океан с его морями и устьями рек, островами и прилегающими к нему побережьями РСФСР Европы и Азии».</a:t>
            </a:r>
          </a:p>
          <a:p>
            <a:r>
              <a:rPr lang="ru-RU" b="1" i="1" dirty="0">
                <a:latin typeface="Times" pitchFamily="2" charset="0"/>
              </a:rPr>
              <a:t>Декрет СНК «Об учреждении Плавучего морского научно-исследовательского института для исследования северных морей (</a:t>
            </a:r>
            <a:r>
              <a:rPr lang="ru-RU" b="1" i="1" dirty="0" err="1">
                <a:latin typeface="Times" pitchFamily="2" charset="0"/>
              </a:rPr>
              <a:t>Плавморнин</a:t>
            </a:r>
            <a:r>
              <a:rPr lang="ru-RU" b="1" i="1" dirty="0">
                <a:latin typeface="Times" pitchFamily="2" charset="0"/>
              </a:rPr>
              <a:t>)», март 1921 года</a:t>
            </a:r>
            <a:endParaRPr lang="ru-RU" dirty="0">
              <a:latin typeface="Times" pitchFamily="2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055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633B2B-9BD9-6748-A941-BFDD4482A5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>
                <a:latin typeface="Times" pitchFamily="2" charset="0"/>
              </a:rPr>
              <a:t>Северная научно-промысловая экспедиция ВСНХ 1920-1924 гг.</a:t>
            </a:r>
            <a:endParaRPr lang="ru-RU" dirty="0">
              <a:latin typeface="Times" pitchFamily="2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177B4D-0658-A341-9D3F-42468578812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4000" dirty="0">
                <a:latin typeface="Times" pitchFamily="2" charset="0"/>
              </a:rPr>
              <a:t>с 1925 г. - Институт по изучению Севера, </a:t>
            </a:r>
          </a:p>
          <a:p>
            <a:r>
              <a:rPr lang="ru-RU" sz="4000" dirty="0">
                <a:latin typeface="Times" pitchFamily="2" charset="0"/>
              </a:rPr>
              <a:t>с 1930 г. - Всесоюзный арктический институт, </a:t>
            </a:r>
          </a:p>
          <a:p>
            <a:r>
              <a:rPr lang="ru-RU" sz="4000" dirty="0">
                <a:latin typeface="Times" pitchFamily="2" charset="0"/>
              </a:rPr>
              <a:t>с 1938 г. - Арктический научно-исследовательский институт,</a:t>
            </a:r>
          </a:p>
          <a:p>
            <a:r>
              <a:rPr lang="ru-RU" sz="4000" dirty="0">
                <a:latin typeface="Times" pitchFamily="2" charset="0"/>
              </a:rPr>
              <a:t>с 1958 г. - ААНИИ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579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779714-C3AA-1042-8100-03D0ED18A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938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br>
              <a:rPr lang="ru-RU" sz="3600" b="1" dirty="0"/>
            </a:br>
            <a:r>
              <a:rPr lang="ru-RU" sz="3600" b="1" dirty="0">
                <a:solidFill>
                  <a:srgbClr val="0070C0"/>
                </a:solidFill>
                <a:latin typeface="Times" pitchFamily="2" charset="0"/>
              </a:rPr>
              <a:t>Положение об Институте по изучению Севера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0BDAD8-2593-D14D-B189-3ABDBC95B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7064"/>
            <a:ext cx="10515600" cy="5325811"/>
          </a:xfrm>
          <a:solidFill>
            <a:srgbClr val="92D050"/>
          </a:solidFill>
        </p:spPr>
        <p:txBody>
          <a:bodyPr>
            <a:normAutofit fontScale="40000" lnSpcReduction="20000"/>
          </a:bodyPr>
          <a:lstStyle/>
          <a:p>
            <a:r>
              <a:rPr lang="ru-RU" sz="8000" dirty="0">
                <a:latin typeface="Times" pitchFamily="2" charset="0"/>
              </a:rPr>
              <a:t>Приказом по ВСНХ СССР от 2 марта 1925 года Северная научно-промысловая экспедиция была переименована в </a:t>
            </a:r>
            <a:r>
              <a:rPr lang="ru-RU" sz="8000" b="1" dirty="0">
                <a:latin typeface="Times" pitchFamily="2" charset="0"/>
              </a:rPr>
              <a:t>Институт по изучению Севера. </a:t>
            </a:r>
            <a:r>
              <a:rPr lang="ru-RU" sz="8000" dirty="0">
                <a:latin typeface="Times" pitchFamily="2" charset="0"/>
              </a:rPr>
              <a:t>(ЦГАНТД СПб. ф. Р-369, оп. 11, д. 8, л. 1)</a:t>
            </a:r>
          </a:p>
          <a:p>
            <a:r>
              <a:rPr lang="ru-RU" sz="8000" dirty="0">
                <a:latin typeface="Times" pitchFamily="2" charset="0"/>
              </a:rPr>
              <a:t>Приказ был подписан председателем ВСНХ Ф.Э. Дзержинским.</a:t>
            </a:r>
          </a:p>
          <a:p>
            <a:r>
              <a:rPr lang="ru-RU" sz="8000" dirty="0">
                <a:latin typeface="Times" pitchFamily="2" charset="0"/>
              </a:rPr>
              <a:t>В </a:t>
            </a:r>
            <a:r>
              <a:rPr lang="ru-RU" sz="8000" b="1" dirty="0">
                <a:latin typeface="Times" pitchFamily="2" charset="0"/>
              </a:rPr>
              <a:t>Положении</a:t>
            </a:r>
            <a:r>
              <a:rPr lang="ru-RU" sz="8000" dirty="0">
                <a:latin typeface="Times" pitchFamily="2" charset="0"/>
              </a:rPr>
              <a:t> о научно-исследовательском институте по изучению Севера были установлены цели и задачи.</a:t>
            </a:r>
          </a:p>
          <a:p>
            <a:pPr lvl="0"/>
            <a:r>
              <a:rPr lang="ru-RU" sz="8000" dirty="0">
                <a:latin typeface="Times" pitchFamily="2" charset="0"/>
              </a:rPr>
              <a:t>Основной задачей института является производство научно-технических исследований и изучение естественных производительных сил севера СССР для всестороннего и наилучшего их использования.</a:t>
            </a:r>
          </a:p>
          <a:p>
            <a:r>
              <a:rPr lang="ru-RU" sz="8000" dirty="0">
                <a:latin typeface="Times" pitchFamily="2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897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BF345F-E7FF-E24B-A10D-38F6435C76E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Times" pitchFamily="2" charset="0"/>
              </a:rPr>
              <a:t>Положение об Институте по изучению Севера</a:t>
            </a:r>
            <a:endParaRPr lang="ru-RU" sz="3600" dirty="0">
              <a:latin typeface="Times" pitchFamily="2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49602F-712A-C647-AF10-EFB000A8E76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latin typeface="Times" pitchFamily="2" charset="0"/>
              </a:rPr>
              <a:t>В осуществление основной цели Институт выполняет: научно-технические исследования в области рыбного, звериного промысла, оленеводства, горной и пр. областях промышленности, а также разработку новых методов и усовершенствований в области промыслового хозяйства и использования его продуктов, б) экономическое обследование промысловых районов, в) гидрологические, метеорологические, этнографические исследования для выяснения географического характера неисследованных и малоисследованных местностей.</a:t>
            </a:r>
          </a:p>
          <a:p>
            <a:r>
              <a:rPr lang="ru-RU" dirty="0">
                <a:latin typeface="Times" pitchFamily="2" charset="0"/>
              </a:rPr>
              <a:t>Во главе Института стояла Коллегия. В нее входили председатель Р.Л. Самойлович, члены коллегии: С.Я. </a:t>
            </a:r>
            <a:r>
              <a:rPr lang="ru-RU" dirty="0" err="1">
                <a:latin typeface="Times" pitchFamily="2" charset="0"/>
              </a:rPr>
              <a:t>Миттельман</a:t>
            </a:r>
            <a:r>
              <a:rPr lang="ru-RU" dirty="0">
                <a:latin typeface="Times" pitchFamily="2" charset="0"/>
              </a:rPr>
              <a:t>, Г.П. Горбунов, академик А.Е. Ферсман и профессор Н.М. </a:t>
            </a:r>
            <a:r>
              <a:rPr lang="ru-RU" dirty="0" err="1">
                <a:latin typeface="Times" pitchFamily="2" charset="0"/>
              </a:rPr>
              <a:t>Книпович</a:t>
            </a:r>
            <a:r>
              <a:rPr lang="ru-RU" dirty="0">
                <a:latin typeface="Times" pitchFamily="2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3767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9E49D7-C892-6C4A-868D-3AC54B8D9FE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" pitchFamily="2" charset="0"/>
              </a:rPr>
              <a:t>Перечень работ, выполненных Институтом по изучению Севера и имеющим промышленное значение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04DD45-FEF3-7747-96D8-F5EE33C43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" pitchFamily="2" charset="0"/>
              </a:rPr>
              <a:t>С 1920 по 1926 год организовано 73 экспедиции с количеством участников до 350 человек.</a:t>
            </a:r>
          </a:p>
          <a:p>
            <a:r>
              <a:rPr lang="ru-RU" dirty="0">
                <a:latin typeface="Times" pitchFamily="2" charset="0"/>
              </a:rPr>
              <a:t>А) в горно-геологическом отношении:</a:t>
            </a:r>
          </a:p>
          <a:p>
            <a:r>
              <a:rPr lang="ru-RU" dirty="0">
                <a:latin typeface="Times" pitchFamily="2" charset="0"/>
              </a:rPr>
              <a:t>1) открытие Печорского угленосного бассейна и детальное геологическое обследование предгорий Северного Урала;</a:t>
            </a:r>
          </a:p>
          <a:p>
            <a:r>
              <a:rPr lang="ru-RU" dirty="0">
                <a:latin typeface="Times" pitchFamily="2" charset="0"/>
              </a:rPr>
              <a:t>2) обследование </a:t>
            </a:r>
            <a:r>
              <a:rPr lang="ru-RU" dirty="0" err="1">
                <a:latin typeface="Times" pitchFamily="2" charset="0"/>
              </a:rPr>
              <a:t>Хибинского</a:t>
            </a:r>
            <a:r>
              <a:rPr lang="ru-RU" dirty="0">
                <a:latin typeface="Times" pitchFamily="2" charset="0"/>
              </a:rPr>
              <a:t> массива с открытием 80 новых редкоземельных минералов;</a:t>
            </a:r>
          </a:p>
          <a:p>
            <a:r>
              <a:rPr lang="ru-RU" dirty="0">
                <a:latin typeface="Times" pitchFamily="2" charset="0"/>
              </a:rPr>
              <a:t>3) обнаружение на этом месте на вершине </a:t>
            </a:r>
            <a:r>
              <a:rPr lang="ru-RU" dirty="0" err="1">
                <a:latin typeface="Times" pitchFamily="2" charset="0"/>
              </a:rPr>
              <a:t>Расвумчорра</a:t>
            </a:r>
            <a:r>
              <a:rPr lang="ru-RU" dirty="0">
                <a:latin typeface="Times" pitchFamily="2" charset="0"/>
              </a:rPr>
              <a:t> мощных залежей апатита;</a:t>
            </a:r>
          </a:p>
          <a:p>
            <a:r>
              <a:rPr lang="ru-RU" dirty="0">
                <a:latin typeface="Times" pitchFamily="2" charset="0"/>
              </a:rPr>
              <a:t>4) детальное геологическое исследование впервые посещенных районов Новой земли;</a:t>
            </a:r>
          </a:p>
          <a:p>
            <a:r>
              <a:rPr lang="ru-RU" dirty="0">
                <a:latin typeface="Times" pitchFamily="2" charset="0"/>
              </a:rPr>
              <a:t>Б) в научно-промысловом и гидрологическом отношении – изучение промысловых банок трески и камбалы.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685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6E604D-3D4F-804D-8C5D-E4A7156F9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3100" b="1" dirty="0">
                <a:latin typeface="Times" pitchFamily="2" charset="0"/>
              </a:rPr>
            </a:br>
            <a:br>
              <a:rPr lang="ru-RU" sz="3100" b="1" dirty="0">
                <a:latin typeface="Times" pitchFamily="2" charset="0"/>
              </a:rPr>
            </a:br>
            <a:r>
              <a:rPr lang="ru-RU" sz="3100" b="1" dirty="0">
                <a:latin typeface="Times" pitchFamily="2" charset="0"/>
              </a:rPr>
              <a:t>Главное управление Северного морского пути – организация с 1932 года</a:t>
            </a:r>
            <a:br>
              <a:rPr lang="ru-RU" sz="3100" dirty="0">
                <a:latin typeface="Times" pitchFamily="2" charset="0"/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18711B7-09A6-4C4D-9FB4-65E6010E1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3917" y="1825625"/>
            <a:ext cx="7004165" cy="4351338"/>
          </a:xfrm>
        </p:spPr>
      </p:pic>
    </p:spTree>
    <p:extLst>
      <p:ext uri="{BB962C8B-B14F-4D97-AF65-F5344CB8AC3E}">
        <p14:creationId xmlns:p14="http://schemas.microsoft.com/office/powerpoint/2010/main" val="71099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74448D1-409E-C14A-95F4-293A49B08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4262" y="637675"/>
            <a:ext cx="9043737" cy="170848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ru-RU" b="1" dirty="0">
                <a:latin typeface="Times" pitchFamily="2" charset="0"/>
              </a:rPr>
              <a:t>Выбор темы</a:t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6A9E66AE-C48C-B74F-82C8-3D81E2120D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4262" y="2346157"/>
            <a:ext cx="9043738" cy="321243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ru-RU" sz="2800" dirty="0">
                <a:latin typeface="Times" pitchFamily="2" charset="0"/>
              </a:rPr>
              <a:t>Советские научные исследования в Арктике носили прорывный характер, это было одно из основных направлений развития советской науки</a:t>
            </a:r>
          </a:p>
          <a:p>
            <a:pPr lvl="0"/>
            <a:r>
              <a:rPr lang="ru-RU" sz="2800" dirty="0">
                <a:latin typeface="Times" pitchFamily="2" charset="0"/>
              </a:rPr>
              <a:t>Исследование данного вопроса проводится в рамках гранта РФФИ по теме: «Правовая политика Советского государства в сфере развития науки». </a:t>
            </a:r>
          </a:p>
          <a:p>
            <a:pPr lvl="0"/>
            <a:r>
              <a:rPr lang="ru-RU" sz="2800" dirty="0">
                <a:latin typeface="Times" pitchFamily="2" charset="0"/>
              </a:rPr>
              <a:t>Члены научного коллектива – О.Д. Максимова, </a:t>
            </a:r>
          </a:p>
          <a:p>
            <a:pPr lvl="0"/>
            <a:r>
              <a:rPr lang="ru-RU" sz="2800" dirty="0">
                <a:latin typeface="Times" pitchFamily="2" charset="0"/>
              </a:rPr>
              <a:t>А.В. </a:t>
            </a:r>
            <a:r>
              <a:rPr lang="ru-RU" sz="2800" dirty="0" err="1">
                <a:latin typeface="Times" pitchFamily="2" charset="0"/>
              </a:rPr>
              <a:t>Армашова</a:t>
            </a:r>
            <a:r>
              <a:rPr lang="ru-RU" sz="2800" dirty="0">
                <a:latin typeface="Times" pitchFamily="2" charset="0"/>
              </a:rPr>
              <a:t>, Д.Д. Максимова, М.О. Окунева.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112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C5C923-1DDB-254F-B13A-D7066164670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4000" b="1" dirty="0">
                <a:latin typeface="Times" pitchFamily="2" charset="0"/>
              </a:rPr>
              <a:t>Арктическая комиссия С.С. Каменева 1928 года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9CA77E-D18A-CE4E-9373-2D9D1A865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" pitchFamily="2" charset="0"/>
              </a:rPr>
              <a:t>Постановлением СНК СССР от 31.07.1928 года была образована Комиссия по разработке пятилетнего плана научно-исследовательских работ в Арктике. Через эту комиссию прошло всего 2 положительных начинания: - рейс к острову Врангеля в 1929 году и постройка радио-станции на Земле Франца  Иосифа. (начинания и только, конкретно реализация проектов производилась вне Комиссии, в том числе помощью и силами Управления делами СНК СССР.</a:t>
            </a:r>
          </a:p>
          <a:p>
            <a:r>
              <a:rPr lang="ru-RU" dirty="0">
                <a:latin typeface="Times" pitchFamily="2" charset="0"/>
              </a:rPr>
              <a:t>Было еще 3 значительных предприятия руководства Арктической комиссии: - исследовательский перелет к Северной Земле – несостоявшийся, хотя подготовка была проведена и средства истрачены.</a:t>
            </a:r>
          </a:p>
          <a:p>
            <a:r>
              <a:rPr lang="ru-RU" dirty="0">
                <a:latin typeface="Times" pitchFamily="2" charset="0"/>
              </a:rPr>
              <a:t>- спасение парохода «Ставрополь» - закончилось провалом при затраченном полумиллионе рублей. </a:t>
            </a:r>
          </a:p>
          <a:p>
            <a:r>
              <a:rPr lang="ru-RU" dirty="0">
                <a:latin typeface="Times" pitchFamily="2" charset="0"/>
              </a:rPr>
              <a:t>- спасение погибших американских летчиков  - также закончилось провалом.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883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FB1471-5C5C-BE4D-AEFF-307166DC1E1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sz="4000" b="1" u="sng" dirty="0">
                <a:latin typeface="Times" pitchFamily="2" charset="0"/>
              </a:rPr>
              <a:t>Проект пятилетнего плана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F726A9-A7DC-074E-A166-BF83D94FC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" pitchFamily="2" charset="0"/>
              </a:rPr>
              <a:t>Арктический сектор владений СССР, представляющий громадную, как правило, необитаемую область, до сих пор минимально исследован. Значение этих полярных областей весьма велико в связи с хозяйственными (промысловыми и промышленными) задачами Союза. Учет и познание естественных производственных сил наших северных окраин играют несомненно крупнейшую роль в деле развития народного хозяйства. Настоящий план строится как перспективный, с расчетом, чтобы уже на вторую пятилетку «Арктический сектор СССР» как таковой, стал бы «реальным данным» в системе факторов для построения пятилетнего хозяйственного плана СССР.</a:t>
            </a:r>
            <a:r>
              <a:rPr lang="ru-RU" dirty="0">
                <a:effectLst/>
                <a:latin typeface="Times" pitchFamily="2" charset="0"/>
              </a:rPr>
              <a:t> </a:t>
            </a:r>
            <a:endParaRPr lang="ru-RU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634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739360-0C77-4142-9D90-5C32355F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4759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ru-RU" sz="3600" b="1" dirty="0">
                <a:latin typeface="Times" pitchFamily="2" charset="0"/>
              </a:rPr>
            </a:br>
            <a:r>
              <a:rPr lang="ru-RU" sz="3600" b="1" dirty="0">
                <a:latin typeface="Times" pitchFamily="2" charset="0"/>
              </a:rPr>
              <a:t>Ликвидация Института по изучению Севера и создание Всесоюзного арктического института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F17677-0A53-5945-B081-7D7B12E89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884"/>
            <a:ext cx="10515600" cy="4697079"/>
          </a:xfrm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" pitchFamily="2" charset="0"/>
              </a:rPr>
              <a:t>Письмо от 23 марта 1930 года товарищу Е.П. Воронову от зам. Председателя ГМК СССР </a:t>
            </a:r>
            <a:r>
              <a:rPr lang="ru-RU" dirty="0" err="1">
                <a:latin typeface="Times" pitchFamily="2" charset="0"/>
              </a:rPr>
              <a:t>Паевского</a:t>
            </a:r>
            <a:endParaRPr lang="ru-RU" dirty="0">
              <a:latin typeface="Times" pitchFamily="2" charset="0"/>
            </a:endParaRPr>
          </a:p>
          <a:p>
            <a:r>
              <a:rPr lang="ru-RU" b="1" dirty="0">
                <a:latin typeface="Times" pitchFamily="2" charset="0"/>
              </a:rPr>
              <a:t>По вопросу создания Всесоюзного Арктического института.</a:t>
            </a:r>
          </a:p>
          <a:p>
            <a:r>
              <a:rPr lang="ru-RU" dirty="0">
                <a:latin typeface="Times" pitchFamily="2" charset="0"/>
              </a:rPr>
              <a:t>«Декретом от 28.УШ-29г. Правительством СССР был установлен новый принцип единства </a:t>
            </a:r>
            <a:r>
              <a:rPr lang="ru-RU" dirty="0" err="1">
                <a:latin typeface="Times" pitchFamily="2" charset="0"/>
              </a:rPr>
              <a:t>гидрометслужбы</a:t>
            </a:r>
            <a:r>
              <a:rPr lang="ru-RU" dirty="0">
                <a:latin typeface="Times" pitchFamily="2" charset="0"/>
              </a:rPr>
              <a:t> для всего Союза и в настоящее время объединение </a:t>
            </a:r>
            <a:r>
              <a:rPr lang="ru-RU" dirty="0" err="1">
                <a:latin typeface="Times" pitchFamily="2" charset="0"/>
              </a:rPr>
              <a:t>гидрометеорганизаций</a:t>
            </a:r>
            <a:r>
              <a:rPr lang="ru-RU" dirty="0">
                <a:latin typeface="Times" pitchFamily="2" charset="0"/>
              </a:rPr>
              <a:t> и учреждений проводится в жизнь быстрым темпом».  Иностранные авторитеты оценивают переход советской гидрометеорологии к новым формам, как акт мирового значения.</a:t>
            </a:r>
          </a:p>
          <a:p>
            <a:r>
              <a:rPr lang="ru-RU" dirty="0">
                <a:latin typeface="Times" pitchFamily="2" charset="0"/>
              </a:rPr>
              <a:t>При сопоставлении проекта Всесоюзного Арктического института и ГМК СССР, последним отмечено наличие взаимоисключающих друг друга функций. Так, или ГМК должен отказаться от реализации постановления Правительства по объединению, как организация руководящая и направляющая единую </a:t>
            </a:r>
            <a:r>
              <a:rPr lang="ru-RU" dirty="0" err="1">
                <a:latin typeface="Times" pitchFamily="2" charset="0"/>
              </a:rPr>
              <a:t>гидрометслужбу</a:t>
            </a:r>
            <a:r>
              <a:rPr lang="ru-RU" dirty="0">
                <a:latin typeface="Times" pitchFamily="2" charset="0"/>
              </a:rPr>
              <a:t> Союза, или должна быть в этой части ограничена руководящая роль Института в области метеорологии, гидрологии и геомагнетизма. И именно последний вариант, по мнению ГМК,  должен быть принят.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1469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5ECB09-12A9-AC4A-896D-ED111F2CF2A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 fontScale="90000"/>
          </a:bodyPr>
          <a:lstStyle/>
          <a:p>
            <a:pPr algn="ctr"/>
            <a:br>
              <a:rPr lang="ru-RU" b="1" dirty="0"/>
            </a:br>
            <a:r>
              <a:rPr lang="ru-RU" b="1" dirty="0">
                <a:latin typeface="Times" pitchFamily="2" charset="0"/>
              </a:rPr>
              <a:t>ВЫВОДЫ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5E030C-8608-C646-9956-7BCF99EAB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latin typeface="Times" pitchFamily="2" charset="0"/>
              </a:rPr>
              <a:t>Деятельность академических структур – комиссий изучена гораздо лучше, чем советских учреждений.</a:t>
            </a:r>
          </a:p>
          <a:p>
            <a:r>
              <a:rPr lang="ru-RU" dirty="0">
                <a:latin typeface="Times" pitchFamily="2" charset="0"/>
              </a:rPr>
              <a:t>Например, есть труды О.А. Красниковой «Академия наук и исследования в Арктике: научно-организационная деятельность Полярной комиссии в 1914-1936 гг.» и Ю.Н. Ермолаевой «Якутская комплексная экспедиция 1925-1930 гг.: развитие науки в Якутии».</a:t>
            </a:r>
          </a:p>
          <a:p>
            <a:pPr lvl="0"/>
            <a:r>
              <a:rPr lang="ru-RU" dirty="0">
                <a:latin typeface="Times" pitchFamily="2" charset="0"/>
              </a:rPr>
              <a:t>В 1920 – е годы существовала множественность научных центров по изучению Арктики, параллелизм в их работе, что существенно снижало эффективность их деятельности. Эти научные центры подчинялись административно разным  органам: НТУ ВСНХ, Президиуму Академии наук СССР, отделу научных учреждений СНК СССР.</a:t>
            </a:r>
          </a:p>
          <a:p>
            <a:pPr lvl="0"/>
            <a:r>
              <a:rPr lang="ru-RU" dirty="0">
                <a:latin typeface="Times" pitchFamily="2" charset="0"/>
              </a:rPr>
              <a:t>В 1930-е годы происходит централизация научной деятельности и упорядочение функций научных организаций. Эта цель была достигнута за счет ликвидации старых институтов и созданием Всесоюзного арктического института в 1930 году.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689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CC9DC9-E4A9-AD44-916A-51E96965D8E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ru-RU" b="1" dirty="0">
                <a:latin typeface="Times" pitchFamily="2" charset="0"/>
              </a:rPr>
              <a:t>ВЫВОДЫ</a:t>
            </a:r>
            <a:endParaRPr lang="ru-RU" dirty="0">
              <a:latin typeface="Times" pitchFamily="2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9BDD9A-809F-6145-AE7E-FE62F6ABC19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ru-RU" dirty="0">
                <a:latin typeface="Times" pitchFamily="2" charset="0"/>
              </a:rPr>
              <a:t>Несмотря на наличие различных научных организаций - ведущие ученые были представлены сразу в нескольких организациях, как в академических, так и в советских.</a:t>
            </a:r>
          </a:p>
          <a:p>
            <a:pPr lvl="0"/>
            <a:r>
              <a:rPr lang="ru-RU" dirty="0">
                <a:latin typeface="Times" pitchFamily="2" charset="0"/>
              </a:rPr>
              <a:t>Эти выдающиеся ученые дореволюционной школы поддержали Советскую власть после революции при создании и развитии советских научных школ.</a:t>
            </a:r>
          </a:p>
          <a:p>
            <a:pPr lvl="0"/>
            <a:r>
              <a:rPr lang="ru-RU" dirty="0">
                <a:latin typeface="Times" pitchFamily="2" charset="0"/>
              </a:rPr>
              <a:t>Например, Александр Петрович Карпинский, </a:t>
            </a:r>
          </a:p>
          <a:p>
            <a:pPr lvl="0"/>
            <a:r>
              <a:rPr lang="ru-RU" dirty="0">
                <a:latin typeface="Times" pitchFamily="2" charset="0"/>
              </a:rPr>
              <a:t>Александр Евгеньевич Ферсман, </a:t>
            </a:r>
          </a:p>
          <a:p>
            <a:pPr lvl="0"/>
            <a:r>
              <a:rPr lang="ru-RU" dirty="0">
                <a:latin typeface="Times" pitchFamily="2" charset="0"/>
              </a:rPr>
              <a:t>Николай Михайлович </a:t>
            </a:r>
            <a:r>
              <a:rPr lang="ru-RU" dirty="0" err="1">
                <a:latin typeface="Times" pitchFamily="2" charset="0"/>
              </a:rPr>
              <a:t>Книпович</a:t>
            </a:r>
            <a:r>
              <a:rPr lang="ru-RU" dirty="0">
                <a:latin typeface="Times" pitchFamily="2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920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3C3BDE-CAB4-1143-AEE4-D35ED74E9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" pitchFamily="2" charset="0"/>
              </a:rPr>
              <a:t>Александр Петрович Карпинский (1847-1936)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E6C61FA-1E6F-774E-93E1-1C7C324D7C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0113" y="1825625"/>
            <a:ext cx="3131773" cy="4351338"/>
          </a:xfrm>
        </p:spPr>
      </p:pic>
    </p:spTree>
    <p:extLst>
      <p:ext uri="{BB962C8B-B14F-4D97-AF65-F5344CB8AC3E}">
        <p14:creationId xmlns:p14="http://schemas.microsoft.com/office/powerpoint/2010/main" val="10392395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52C9A5-D88D-A84A-A6D5-34848C131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" pitchFamily="2" charset="0"/>
              </a:rPr>
              <a:t>Александр Евгеньевич Ферсман </a:t>
            </a:r>
            <a:r>
              <a:rPr lang="ru-RU" sz="4000" dirty="0">
                <a:latin typeface="Times" pitchFamily="2" charset="0"/>
              </a:rPr>
              <a:t>(1883-1945)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516A716-25FD-8648-87B0-2444593EBD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29150" y="1969294"/>
            <a:ext cx="2933700" cy="4064000"/>
          </a:xfrm>
        </p:spPr>
      </p:pic>
    </p:spTree>
    <p:extLst>
      <p:ext uri="{BB962C8B-B14F-4D97-AF65-F5344CB8AC3E}">
        <p14:creationId xmlns:p14="http://schemas.microsoft.com/office/powerpoint/2010/main" val="32230954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ED2830-BB2B-EA4F-A688-73560E009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462" y="365125"/>
            <a:ext cx="10415337" cy="1325563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" pitchFamily="2" charset="0"/>
              </a:rPr>
              <a:t>Николай Михайлович </a:t>
            </a:r>
            <a:r>
              <a:rPr lang="ru-RU" sz="4000" b="1" dirty="0" err="1">
                <a:latin typeface="Times" pitchFamily="2" charset="0"/>
              </a:rPr>
              <a:t>Книпович</a:t>
            </a:r>
            <a:r>
              <a:rPr lang="ru-RU" sz="4000" b="1" dirty="0">
                <a:latin typeface="Times" pitchFamily="2" charset="0"/>
              </a:rPr>
              <a:t> (1862-1939)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0C6E6B3-AF82-1D4F-9308-45BA436549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53253" y="1825625"/>
            <a:ext cx="3085494" cy="4351338"/>
          </a:xfrm>
        </p:spPr>
      </p:pic>
    </p:spTree>
    <p:extLst>
      <p:ext uri="{BB962C8B-B14F-4D97-AF65-F5344CB8AC3E}">
        <p14:creationId xmlns:p14="http://schemas.microsoft.com/office/powerpoint/2010/main" val="3567603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27F4A1-D5F6-C543-8888-E2123E8F9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938" y="365126"/>
            <a:ext cx="10515600" cy="1217216"/>
          </a:xfrm>
          <a:solidFill>
            <a:schemeClr val="accent4"/>
          </a:solidFill>
        </p:spPr>
        <p:txBody>
          <a:bodyPr>
            <a:normAutofit fontScale="90000"/>
          </a:bodyPr>
          <a:lstStyle/>
          <a:p>
            <a:pPr algn="ctr"/>
            <a:br>
              <a:rPr lang="ru-RU" b="1" dirty="0"/>
            </a:br>
            <a:r>
              <a:rPr lang="ru-RU" b="1" dirty="0">
                <a:latin typeface="Times" pitchFamily="2" charset="0"/>
              </a:rPr>
              <a:t>ВЫВОДЫ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C21182-0481-4347-B16C-E092CCB26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7499"/>
            <a:ext cx="10515600" cy="4351338"/>
          </a:xfrm>
        </p:spPr>
        <p:txBody>
          <a:bodyPr/>
          <a:lstStyle/>
          <a:p>
            <a:pPr marL="0" indent="0">
              <a:buNone/>
            </a:pPr>
            <a:br>
              <a:rPr lang="ru-RU" dirty="0"/>
            </a:b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778FCC-1AE8-A544-9E10-86891CD2B445}"/>
              </a:ext>
            </a:extLst>
          </p:cNvPr>
          <p:cNvSpPr txBox="1"/>
          <p:nvPr/>
        </p:nvSpPr>
        <p:spPr>
          <a:xfrm>
            <a:off x="1118938" y="1582341"/>
            <a:ext cx="10515600" cy="52629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latin typeface="Times" pitchFamily="2" charset="0"/>
              </a:rPr>
              <a:t>Нормативная основа деятельности и правовой статус научных организаций по изучению Арктики и их взаимодействие с Советским государством в 1920-1930 -х годах пока еще недостаточно изученные вопросы. В то же время имеется богатый материал по их деятельности, который хранится в архивах. Например, в фонде Р5446, оп. 37 Дела отдела научных учреждений СНК СССР в ГАРФ и в фонде Р-369 Центрального государственного архива научно-технической документации Санкт-Петербурга (ЦГАНТД СПб) – дела Арктического и Антарктического научно-исследовательского института Главного управления гидрометеорологической службы при Совете Министров СССР.</a:t>
            </a:r>
          </a:p>
        </p:txBody>
      </p:sp>
    </p:spTree>
    <p:extLst>
      <p:ext uri="{BB962C8B-B14F-4D97-AF65-F5344CB8AC3E}">
        <p14:creationId xmlns:p14="http://schemas.microsoft.com/office/powerpoint/2010/main" val="1739542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7F5CDA-38B0-6646-87ED-19D63B79F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ru-RU" b="1" dirty="0"/>
            </a:br>
            <a:r>
              <a:rPr lang="ru-RU" sz="3600" b="1" dirty="0">
                <a:latin typeface="Times" pitchFamily="2" charset="0"/>
              </a:rPr>
              <a:t>О терминах, которые использовались для обозначения российской Арктики в советское время</a:t>
            </a:r>
            <a:br>
              <a:rPr lang="ru-RU" sz="3600" dirty="0">
                <a:latin typeface="Times" pitchFamily="2" charset="0"/>
              </a:rPr>
            </a:br>
            <a:endParaRPr lang="ru-RU" sz="3600" dirty="0">
              <a:latin typeface="Times" pitchFamily="2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C42E27-3BEB-0F43-B0F4-0D7999BA6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3021"/>
            <a:ext cx="10515600" cy="446371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000" b="1" dirty="0">
                <a:latin typeface="Times" pitchFamily="2" charset="0"/>
              </a:rPr>
              <a:t>Север, </a:t>
            </a:r>
          </a:p>
          <a:p>
            <a:pPr algn="ctr"/>
            <a:r>
              <a:rPr lang="ru-RU" sz="3000" b="1" dirty="0">
                <a:latin typeface="Times" pitchFamily="2" charset="0"/>
              </a:rPr>
              <a:t>Русский Север, </a:t>
            </a:r>
          </a:p>
          <a:p>
            <a:pPr algn="ctr"/>
            <a:r>
              <a:rPr lang="ru-RU" sz="3000" b="1" dirty="0">
                <a:latin typeface="Times" pitchFamily="2" charset="0"/>
              </a:rPr>
              <a:t>Северные моря, </a:t>
            </a:r>
          </a:p>
          <a:p>
            <a:pPr algn="ctr"/>
            <a:r>
              <a:rPr lang="ru-RU" sz="3000" b="1" dirty="0">
                <a:latin typeface="Times" pitchFamily="2" charset="0"/>
              </a:rPr>
              <a:t>полярные территории, </a:t>
            </a:r>
          </a:p>
          <a:p>
            <a:pPr algn="ctr"/>
            <a:r>
              <a:rPr lang="ru-RU" sz="3000" b="1" dirty="0">
                <a:latin typeface="Times" pitchFamily="2" charset="0"/>
              </a:rPr>
              <a:t>арктические пространства, </a:t>
            </a:r>
          </a:p>
          <a:p>
            <a:pPr algn="ctr"/>
            <a:r>
              <a:rPr lang="ru-RU" sz="3000" b="1" dirty="0">
                <a:latin typeface="Times" pitchFamily="2" charset="0"/>
              </a:rPr>
              <a:t>Крайний Север, </a:t>
            </a:r>
          </a:p>
          <a:p>
            <a:pPr algn="ctr"/>
            <a:r>
              <a:rPr lang="ru-RU" sz="3000" b="1" dirty="0">
                <a:latin typeface="Times" pitchFamily="2" charset="0"/>
              </a:rPr>
              <a:t>Арктика</a:t>
            </a:r>
          </a:p>
          <a:p>
            <a:pPr marL="0" indent="0" algn="ctr">
              <a:buNone/>
            </a:pPr>
            <a:r>
              <a:rPr lang="ru-RU" sz="3300" dirty="0">
                <a:latin typeface="Times" pitchFamily="2" charset="0"/>
              </a:rPr>
              <a:t>В советское не было устоявшегося единого термина для обозначения региона, который в настоящее время на основе российского законодательства называется Арктика и Арктическая зона</a:t>
            </a:r>
          </a:p>
          <a:p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553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4F6AE5-8B5E-8645-B25B-536E2757FCA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br>
              <a:rPr lang="ru-RU" sz="2700" dirty="0"/>
            </a:br>
            <a:br>
              <a:rPr lang="ru-RU" sz="2700" dirty="0"/>
            </a:br>
            <a:r>
              <a:rPr lang="ru-RU" sz="2700" dirty="0">
                <a:latin typeface="Times" pitchFamily="2" charset="0"/>
              </a:rPr>
              <a:t>Указ Президента РФ от 5 марта 2020 г. </a:t>
            </a:r>
            <a:r>
              <a:rPr lang="ru-RU" sz="2700" dirty="0" err="1">
                <a:latin typeface="Times" pitchFamily="2" charset="0"/>
              </a:rPr>
              <a:t>N</a:t>
            </a:r>
            <a:r>
              <a:rPr lang="ru-RU" sz="2700" dirty="0">
                <a:latin typeface="Times" pitchFamily="2" charset="0"/>
              </a:rPr>
              <a:t> 164 </a:t>
            </a:r>
            <a:r>
              <a:rPr lang="ru-RU" sz="2700" b="1" dirty="0">
                <a:latin typeface="Times" pitchFamily="2" charset="0"/>
              </a:rPr>
              <a:t>«Об Основах государственной политики Российской Федерации в Арктике на период до 2035 года» </a:t>
            </a:r>
            <a:r>
              <a:rPr lang="ru-RU" sz="2700" dirty="0">
                <a:latin typeface="Times" pitchFamily="2" charset="0"/>
              </a:rPr>
              <a:t>дает законодательные определения терминов «Арктика» и «Арктическая зона Российской Федерации»</a:t>
            </a:r>
            <a:br>
              <a:rPr lang="ru-RU" dirty="0">
                <a:latin typeface="Times" pitchFamily="2" charset="0"/>
              </a:rPr>
            </a:br>
            <a:endParaRPr lang="ru-RU" dirty="0">
              <a:latin typeface="Times" pitchFamily="2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ACDD9F-86E3-B14D-9905-0573CA9AABD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lnSpcReduction="10000"/>
          </a:bodyPr>
          <a:lstStyle/>
          <a:p>
            <a:r>
              <a:rPr lang="ru-RU" sz="2600" dirty="0">
                <a:latin typeface="Times" pitchFamily="2" charset="0"/>
              </a:rPr>
              <a:t>а) </a:t>
            </a:r>
            <a:r>
              <a:rPr lang="ru-RU" sz="2600" b="1" dirty="0">
                <a:latin typeface="Times" pitchFamily="2" charset="0"/>
              </a:rPr>
              <a:t>Арктика</a:t>
            </a:r>
            <a:r>
              <a:rPr lang="ru-RU" sz="2600" dirty="0">
                <a:latin typeface="Times" pitchFamily="2" charset="0"/>
              </a:rPr>
              <a:t> - северная полярная область Земли, включающая северные окраины Евразии и Северной Америки (кроме центральной и южной частей полуострова Лабрадор), остров Гренландия (кроме южной части), моря Северного Ледовитого океана (кроме восточной и южной частей Норвежского моря) с островами, а также прилегающие части Атлантического и Тихого океанов;</a:t>
            </a:r>
          </a:p>
          <a:p>
            <a:r>
              <a:rPr lang="ru-RU" sz="2600" dirty="0">
                <a:latin typeface="Times" pitchFamily="2" charset="0"/>
              </a:rPr>
              <a:t>б) </a:t>
            </a:r>
            <a:r>
              <a:rPr lang="ru-RU" sz="2600" b="1" dirty="0">
                <a:latin typeface="Times" pitchFamily="2" charset="0"/>
              </a:rPr>
              <a:t>Арктическая зона Российской Федерации</a:t>
            </a:r>
            <a:r>
              <a:rPr lang="ru-RU" sz="2600" dirty="0">
                <a:latin typeface="Times" pitchFamily="2" charset="0"/>
              </a:rPr>
              <a:t> - сухопутные территории, определенные Указом Президента Российской Федерации от 2 мая 2014 г. </a:t>
            </a:r>
            <a:r>
              <a:rPr lang="ru-RU" sz="2600" dirty="0" err="1">
                <a:latin typeface="Times" pitchFamily="2" charset="0"/>
              </a:rPr>
              <a:t>N</a:t>
            </a:r>
            <a:r>
              <a:rPr lang="ru-RU" sz="2600" dirty="0">
                <a:latin typeface="Times" pitchFamily="2" charset="0"/>
              </a:rPr>
              <a:t> 296 «О сухопутных территориях Арктической зоны Российской Федерации», а также прилегающие к этим территориям внутренние морские воды, территориальное море, исключительная экономическая зона и континентальный шельф Российской Федерации.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828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3E99C7-9029-8B45-BED2-C5BB31A65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" pitchFamily="2" charset="0"/>
              </a:rPr>
              <a:t>Проблема, которую предполагалось рассмотреть</a:t>
            </a:r>
            <a:endParaRPr lang="ru-RU" sz="4000" dirty="0">
              <a:latin typeface="Times" pitchFamily="2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7003E9-4C64-A848-B4C3-6694F626731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ru-RU" sz="4000" b="1" dirty="0">
                <a:latin typeface="Times" pitchFamily="2" charset="0"/>
              </a:rPr>
              <a:t>при изучении научных учреждений и институтов, занимавшихся изучением Арктики в советский период обращает на себя множественность различных институтов и научных центров, которые проводили научные исследования в Арктике</a:t>
            </a:r>
            <a:endParaRPr lang="ru-RU" b="1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080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C363524-750A-B14B-8D5C-6D1C5B344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368" y="697831"/>
            <a:ext cx="10451432" cy="523373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" pitchFamily="2" charset="0"/>
              </a:rPr>
              <a:t>Изучение вопроса позволяет сгруппировать научные организации по изучению Арктики на </a:t>
            </a:r>
            <a:br>
              <a:rPr lang="ru-RU" sz="3200" dirty="0">
                <a:latin typeface="Times" pitchFamily="2" charset="0"/>
              </a:rPr>
            </a:br>
            <a:r>
              <a:rPr lang="ru-RU" sz="3200" dirty="0">
                <a:latin typeface="Times" pitchFamily="2" charset="0"/>
              </a:rPr>
              <a:t>две группы: </a:t>
            </a:r>
            <a:br>
              <a:rPr lang="ru-RU" sz="3200" dirty="0">
                <a:latin typeface="Times" pitchFamily="2" charset="0"/>
              </a:rPr>
            </a:br>
            <a:r>
              <a:rPr lang="ru-RU" sz="3200" dirty="0">
                <a:latin typeface="Times" pitchFamily="2" charset="0"/>
              </a:rPr>
              <a:t>1) академические; </a:t>
            </a:r>
            <a:br>
              <a:rPr lang="ru-RU" sz="3200" dirty="0">
                <a:latin typeface="Times" pitchFamily="2" charset="0"/>
              </a:rPr>
            </a:br>
            <a:r>
              <a:rPr lang="ru-RU" sz="3200" dirty="0">
                <a:latin typeface="Times" pitchFamily="2" charset="0"/>
              </a:rPr>
              <a:t>2) созданные Советским государством в 1920-1930 годы</a:t>
            </a:r>
            <a:br>
              <a:rPr lang="ru-RU" sz="3200" dirty="0">
                <a:latin typeface="Times" pitchFamily="2" charset="0"/>
              </a:rPr>
            </a:br>
            <a:br>
              <a:rPr lang="ru-RU" sz="3200" dirty="0">
                <a:latin typeface="Times" pitchFamily="2" charset="0"/>
              </a:rPr>
            </a:br>
            <a:r>
              <a:rPr lang="ru-RU" sz="3200" dirty="0">
                <a:latin typeface="Times" pitchFamily="2" charset="0"/>
              </a:rPr>
              <a:t>Кроме того, можно выделить: </a:t>
            </a:r>
            <a:br>
              <a:rPr lang="ru-RU" sz="3200" dirty="0">
                <a:latin typeface="Times" pitchFamily="2" charset="0"/>
              </a:rPr>
            </a:br>
            <a:r>
              <a:rPr lang="ru-RU" sz="3200" dirty="0">
                <a:latin typeface="Times" pitchFamily="2" charset="0"/>
              </a:rPr>
              <a:t>а) специализированные научные учреждения и </a:t>
            </a:r>
            <a:br>
              <a:rPr lang="ru-RU" sz="3200" dirty="0">
                <a:latin typeface="Times" pitchFamily="2" charset="0"/>
              </a:rPr>
            </a:br>
            <a:r>
              <a:rPr lang="ru-RU" sz="3200" dirty="0">
                <a:latin typeface="Times" pitchFamily="2" charset="0"/>
              </a:rPr>
              <a:t>б) научные организации, которые занимались арктическими проблемами наряду с другими вопросами</a:t>
            </a:r>
            <a:br>
              <a:rPr lang="ru-RU" sz="3200" dirty="0">
                <a:latin typeface="Times" pitchFamily="2" charset="0"/>
              </a:rPr>
            </a:br>
            <a:endParaRPr lang="ru-RU" sz="3200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773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BD9D6-9A91-FE48-9FCF-3F7301DF7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82053"/>
            <a:ext cx="9144000" cy="149191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br>
              <a:rPr lang="ru-RU" sz="3600" b="1" dirty="0"/>
            </a:br>
            <a:br>
              <a:rPr lang="ru-RU" sz="3600" b="1" dirty="0"/>
            </a:br>
            <a:br>
              <a:rPr lang="ru-RU" sz="3600" b="1" dirty="0"/>
            </a:br>
            <a:br>
              <a:rPr lang="ru-RU" sz="3600" b="1" dirty="0"/>
            </a:br>
            <a:br>
              <a:rPr lang="ru-RU" dirty="0"/>
            </a:br>
            <a:r>
              <a:rPr lang="ru-RU" sz="3600" b="1" dirty="0">
                <a:latin typeface="Times" pitchFamily="2" charset="0"/>
              </a:rPr>
              <a:t>Полярная комиссия Академии наук -</a:t>
            </a:r>
            <a:br>
              <a:rPr lang="ru-RU" sz="3600" b="1" dirty="0">
                <a:latin typeface="Times" pitchFamily="2" charset="0"/>
              </a:rPr>
            </a:br>
            <a:r>
              <a:rPr lang="ru-RU" sz="3600" i="1" dirty="0">
                <a:latin typeface="Times" pitchFamily="2" charset="0"/>
              </a:rPr>
              <a:t>председатель А.П. Карпинский и </a:t>
            </a:r>
            <a:br>
              <a:rPr lang="ru-RU" sz="3600" i="1" dirty="0">
                <a:latin typeface="Times" pitchFamily="2" charset="0"/>
              </a:rPr>
            </a:br>
            <a:r>
              <a:rPr lang="ru-RU" sz="3600" i="1" dirty="0">
                <a:latin typeface="Times" pitchFamily="2" charset="0"/>
              </a:rPr>
              <a:t>секретарь А.И. </a:t>
            </a:r>
            <a:r>
              <a:rPr lang="ru-RU" sz="3600" i="1" dirty="0" err="1">
                <a:latin typeface="Times" pitchFamily="2" charset="0"/>
              </a:rPr>
              <a:t>Толмачёв</a:t>
            </a:r>
            <a:endParaRPr lang="ru-RU" sz="3600" i="1" dirty="0">
              <a:latin typeface="Times" pitchFamily="2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E331F4-31A3-EB45-BA9E-97077F6B6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82252"/>
            <a:ext cx="9144000" cy="3910263"/>
          </a:xfr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>
                <a:latin typeface="Times" pitchFamily="2" charset="0"/>
              </a:rPr>
              <a:t>Интерес к Арктике возрос еще в начале </a:t>
            </a:r>
            <a:r>
              <a:rPr lang="en-GB" dirty="0">
                <a:latin typeface="Times" pitchFamily="2" charset="0"/>
              </a:rPr>
              <a:t>XX</a:t>
            </a:r>
            <a:r>
              <a:rPr lang="ru-RU" dirty="0">
                <a:latin typeface="Times" pitchFamily="2" charset="0"/>
              </a:rPr>
              <a:t> века в Российской империи, особенно после географических открытий в 1913-1914 </a:t>
            </a:r>
            <a:r>
              <a:rPr lang="ru-RU" dirty="0" err="1">
                <a:latin typeface="Times" pitchFamily="2" charset="0"/>
              </a:rPr>
              <a:t>г.г</a:t>
            </a:r>
            <a:r>
              <a:rPr lang="ru-RU" dirty="0">
                <a:latin typeface="Times" pitchFamily="2" charset="0"/>
              </a:rPr>
              <a:t>. экспедицией на кораблях «Таймыр» и «Вайгач». Это важное событие послужило поводом для создания Полярной комиссии АН Российской империи.  </a:t>
            </a:r>
          </a:p>
          <a:p>
            <a:r>
              <a:rPr lang="ru-RU" dirty="0">
                <a:latin typeface="Times" pitchFamily="2" charset="0"/>
              </a:rPr>
              <a:t>Основными причинами возникновения Полярной комиссии (ПК) стали: 1) необходимость организации планомерного исследования арктических пространств; 2) отсутствие компетентного учреждения, которое могло бы выносить заключение о степени материальной подготовленности экспедиций и обоснованности их научных целей и задач; 3) отсутствие в России законодательства, регулирующего процесс отправки полярных экспедиций </a:t>
            </a:r>
          </a:p>
        </p:txBody>
      </p:sp>
    </p:spTree>
    <p:extLst>
      <p:ext uri="{BB962C8B-B14F-4D97-AF65-F5344CB8AC3E}">
        <p14:creationId xmlns:p14="http://schemas.microsoft.com/office/powerpoint/2010/main" val="2180819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0FC96E-2220-7E45-BFCD-2B4E8629BB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>
                <a:latin typeface="Times" pitchFamily="2" charset="0"/>
              </a:rPr>
              <a:t>Полярная комиссия Академии наук</a:t>
            </a:r>
            <a:endParaRPr lang="ru-RU" dirty="0">
              <a:latin typeface="Times" pitchFamily="2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365B3A-406D-A444-8015-E9D45569A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imes" pitchFamily="2" charset="0"/>
              </a:rPr>
              <a:t>Если до революции Полярная комиссия не имела четко установленного правового статуса, то в советский период с 1927 г. в связи с реорганизацией АН СССР и принятием её нового устава, все её учреждения должны были подготовить новые положения. В «Положении» 1930 г., часто использовались слова «способствовать» и «содействовать», например: </a:t>
            </a:r>
          </a:p>
          <a:p>
            <a:pPr algn="just"/>
            <a:r>
              <a:rPr lang="ru-RU" dirty="0">
                <a:latin typeface="Times" pitchFamily="2" charset="0"/>
              </a:rPr>
              <a:t>«а) способствовать изучению… полярных окраин СССР;</a:t>
            </a:r>
          </a:p>
          <a:p>
            <a:pPr algn="just"/>
            <a:r>
              <a:rPr lang="ru-RU" dirty="0">
                <a:latin typeface="Times" pitchFamily="2" charset="0"/>
              </a:rPr>
              <a:t>в) содействовать предпринимаемым другими учреждениями исследованиям в полярных странах путём консультации, дачи отзывов по проектам исследований и т.п.;</a:t>
            </a:r>
          </a:p>
          <a:p>
            <a:pPr algn="just"/>
            <a:r>
              <a:rPr lang="ru-RU" dirty="0">
                <a:latin typeface="Times" pitchFamily="2" charset="0"/>
              </a:rPr>
              <a:t>д) способствовать опубликованию научных трудов по полярным странам; </a:t>
            </a:r>
          </a:p>
          <a:p>
            <a:pPr algn="just"/>
            <a:r>
              <a:rPr lang="ru-RU" dirty="0">
                <a:latin typeface="Times" pitchFamily="2" charset="0"/>
              </a:rPr>
              <a:t>е) способствовать распространению сведений о полярных странах среди широких слоёв населения».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038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A3FA7C-C524-2B4B-B995-B720F819D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5643"/>
            <a:ext cx="9144000" cy="145582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r>
              <a:rPr lang="ru-RU" sz="3600" b="1" dirty="0">
                <a:latin typeface="Times" pitchFamily="2" charset="0"/>
              </a:rPr>
              <a:t>Якутская комплексная экспедиция </a:t>
            </a:r>
            <a:br>
              <a:rPr lang="ru-RU" sz="3600" b="1" dirty="0">
                <a:latin typeface="Times" pitchFamily="2" charset="0"/>
              </a:rPr>
            </a:br>
            <a:r>
              <a:rPr lang="ru-RU" sz="3600" b="1" dirty="0">
                <a:latin typeface="Times" pitchFamily="2" charset="0"/>
              </a:rPr>
              <a:t>Академии Наук 1925-1930 </a:t>
            </a:r>
            <a:r>
              <a:rPr lang="ru-RU" sz="3600" b="1" dirty="0" err="1">
                <a:latin typeface="Times" pitchFamily="2" charset="0"/>
              </a:rPr>
              <a:t>г.г</a:t>
            </a:r>
            <a:r>
              <a:rPr lang="ru-RU" sz="3600" b="1" dirty="0">
                <a:latin typeface="Times" pitchFamily="2" charset="0"/>
              </a:rPr>
              <a:t>.</a:t>
            </a:r>
            <a:br>
              <a:rPr lang="ru-RU" sz="3600" dirty="0">
                <a:latin typeface="Times" pitchFamily="2" charset="0"/>
              </a:rPr>
            </a:br>
            <a:endParaRPr lang="ru-RU" sz="3600" dirty="0">
              <a:latin typeface="Times" pitchFamily="2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5B69325-B975-974A-BBA7-A2C135FB16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70221"/>
            <a:ext cx="9144000" cy="405464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>
                <a:latin typeface="Times" pitchFamily="2" charset="0"/>
              </a:rPr>
              <a:t>Идея научного изучения территории республики возникла в период работы </a:t>
            </a:r>
            <a:r>
              <a:rPr lang="ru-RU" dirty="0" err="1">
                <a:latin typeface="Times" pitchFamily="2" charset="0"/>
              </a:rPr>
              <a:t>I</a:t>
            </a:r>
            <a:r>
              <a:rPr lang="ru-RU" dirty="0">
                <a:latin typeface="Times" pitchFamily="2" charset="0"/>
              </a:rPr>
              <a:t> </a:t>
            </a:r>
            <a:r>
              <a:rPr lang="ru-RU" dirty="0" err="1">
                <a:latin typeface="Times" pitchFamily="2" charset="0"/>
              </a:rPr>
              <a:t>Всеякутского</a:t>
            </a:r>
            <a:r>
              <a:rPr lang="ru-RU" dirty="0">
                <a:latin typeface="Times" pitchFamily="2" charset="0"/>
              </a:rPr>
              <a:t> съезда советов. </a:t>
            </a:r>
          </a:p>
          <a:p>
            <a:r>
              <a:rPr lang="ru-RU" dirty="0">
                <a:latin typeface="Times" pitchFamily="2" charset="0"/>
              </a:rPr>
              <a:t>В марте 1924 г. М.К. </a:t>
            </a:r>
            <a:r>
              <a:rPr lang="ru-RU" dirty="0" err="1">
                <a:latin typeface="Times" pitchFamily="2" charset="0"/>
              </a:rPr>
              <a:t>Аммосов</a:t>
            </a:r>
            <a:r>
              <a:rPr lang="ru-RU" dirty="0">
                <a:latin typeface="Times" pitchFamily="2" charset="0"/>
              </a:rPr>
              <a:t> обратился в Российскую Академию наук с просьбой помочь в изучении территории Якутии. </a:t>
            </a:r>
          </a:p>
          <a:p>
            <a:r>
              <a:rPr lang="ru-RU" dirty="0">
                <a:latin typeface="Times" pitchFamily="2" charset="0"/>
              </a:rPr>
              <a:t>7 апреля 1925 г. Совет Народных Комиссаров СССР постановил: для исследования производительных сил Якутской республики силами Академии наук создать экспедицию. </a:t>
            </a:r>
          </a:p>
          <a:p>
            <a:r>
              <a:rPr lang="ru-RU" dirty="0">
                <a:latin typeface="Times" pitchFamily="2" charset="0"/>
              </a:rPr>
              <a:t>Ее поочередно возглавляли академики С.Ф. Ольденбург, А.Е. Ферсман, Ф.Ю. Левинсон-Лессинг и В.Л. Комаров.</a:t>
            </a:r>
          </a:p>
        </p:txBody>
      </p:sp>
    </p:spTree>
    <p:extLst>
      <p:ext uri="{BB962C8B-B14F-4D97-AF65-F5344CB8AC3E}">
        <p14:creationId xmlns:p14="http://schemas.microsoft.com/office/powerpoint/2010/main" val="6364868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2188</Words>
  <Application>Microsoft Office PowerPoint</Application>
  <PresentationFormat>Широкоэкранный</PresentationFormat>
  <Paragraphs>116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Microsoft YaHei</vt:lpstr>
      <vt:lpstr>Arial</vt:lpstr>
      <vt:lpstr>Calibri</vt:lpstr>
      <vt:lpstr>Calibri Light</vt:lpstr>
      <vt:lpstr>Times</vt:lpstr>
      <vt:lpstr>Тема Office</vt:lpstr>
      <vt:lpstr>  Тема выступления:  «Правовой статус и функции научных организаций по изучению Арктики и их взаимодействие с Советским государством в 1920-1930 -х годах».    при финансовой поддержке РФФИ  в рамках научного проекта «Правовая политика Советского государства в сфере развития науки» (исследовательский проект № 21-011-43026)  </vt:lpstr>
      <vt:lpstr>   Выбор темы </vt:lpstr>
      <vt:lpstr> О терминах, которые использовались для обозначения российской Арктики в советское время </vt:lpstr>
      <vt:lpstr>  Указ Президента РФ от 5 марта 2020 г. N 164 «Об Основах государственной политики Российской Федерации в Арктике на период до 2035 года» дает законодательные определения терминов «Арктика» и «Арктическая зона Российской Федерации» </vt:lpstr>
      <vt:lpstr>Проблема, которую предполагалось рассмотреть</vt:lpstr>
      <vt:lpstr>Изучение вопроса позволяет сгруппировать научные организации по изучению Арктики на  две группы:  1) академические;  2) созданные Советским государством в 1920-1930 годы  Кроме того, можно выделить:  а) специализированные научные учреждения и  б) научные организации, которые занимались арктическими проблемами наряду с другими вопросами </vt:lpstr>
      <vt:lpstr>     Полярная комиссия Академии наук - председатель А.П. Карпинский и  секретарь А.И. Толмачёв</vt:lpstr>
      <vt:lpstr>Полярная комиссия Академии наук</vt:lpstr>
      <vt:lpstr>            Якутская комплексная экспедиция  Академии Наук 1925-1930 г.г. </vt:lpstr>
      <vt:lpstr>Якутская комплексная экспедиция  Академии Наук 1925-1930 г.г. </vt:lpstr>
      <vt:lpstr>  Ассоциация научных учреждений по изучению северных морей </vt:lpstr>
      <vt:lpstr>     Устав Ассоциации научных учреждений по исследованию северных морей  (ЦГАНТД СПб. ф. Р-369, оп. 11, д. 29. л. 3) </vt:lpstr>
      <vt:lpstr> Устав Ассоциации научных учреждений по исследованию северных морей </vt:lpstr>
      <vt:lpstr> Советские институты –  Плавморнин </vt:lpstr>
      <vt:lpstr>Северная научно-промысловая экспедиция ВСНХ 1920-1924 гг.</vt:lpstr>
      <vt:lpstr> Положение об Институте по изучению Севера </vt:lpstr>
      <vt:lpstr>Положение об Институте по изучению Севера</vt:lpstr>
      <vt:lpstr>Перечень работ, выполненных Институтом по изучению Севера и имеющим промышленное значение</vt:lpstr>
      <vt:lpstr>  Главное управление Северного морского пути – организация с 1932 года   </vt:lpstr>
      <vt:lpstr>Арктическая комиссия С.С. Каменева 1928 года </vt:lpstr>
      <vt:lpstr>Проект пятилетнего плана </vt:lpstr>
      <vt:lpstr> Ликвидация Института по изучению Севера и создание Всесоюзного арктического института </vt:lpstr>
      <vt:lpstr> ВЫВОДЫ </vt:lpstr>
      <vt:lpstr>ВЫВОДЫ</vt:lpstr>
      <vt:lpstr>Александр Петрович Карпинский (1847-1936)</vt:lpstr>
      <vt:lpstr>Александр Евгеньевич Ферсман (1883-1945)</vt:lpstr>
      <vt:lpstr>Николай Михайлович Книпович (1862-1939)</vt:lpstr>
      <vt:lpstr> ВЫВОДЫ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выступления:  «Правовой статус и функции научных организаций по изучению Арктики и их взаимодействие с Советским государством в 1920-1930 -х годах».  </dc:title>
  <dc:creator>Microsoft Office User</dc:creator>
  <cp:lastModifiedBy>Марина Окунева</cp:lastModifiedBy>
  <cp:revision>18</cp:revision>
  <dcterms:created xsi:type="dcterms:W3CDTF">2021-09-29T03:49:21Z</dcterms:created>
  <dcterms:modified xsi:type="dcterms:W3CDTF">2021-12-29T12:10:59Z</dcterms:modified>
</cp:coreProperties>
</file>